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Default Extension="docx" ContentType="application/vnd.openxmlformats-officedocument.wordprocessingml.document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597" r:id="rId1"/>
  </p:sldMasterIdLst>
  <p:notesMasterIdLst>
    <p:notesMasterId r:id="rId24"/>
  </p:notesMasterIdLst>
  <p:sldIdLst>
    <p:sldId id="288" r:id="rId2"/>
    <p:sldId id="256" r:id="rId3"/>
    <p:sldId id="274" r:id="rId4"/>
    <p:sldId id="287" r:id="rId5"/>
    <p:sldId id="286" r:id="rId6"/>
    <p:sldId id="281" r:id="rId7"/>
    <p:sldId id="292" r:id="rId8"/>
    <p:sldId id="291" r:id="rId9"/>
    <p:sldId id="280" r:id="rId10"/>
    <p:sldId id="299" r:id="rId11"/>
    <p:sldId id="282" r:id="rId12"/>
    <p:sldId id="279" r:id="rId13"/>
    <p:sldId id="283" r:id="rId14"/>
    <p:sldId id="294" r:id="rId15"/>
    <p:sldId id="298" r:id="rId16"/>
    <p:sldId id="284" r:id="rId17"/>
    <p:sldId id="296" r:id="rId18"/>
    <p:sldId id="297" r:id="rId19"/>
    <p:sldId id="285" r:id="rId20"/>
    <p:sldId id="300" r:id="rId21"/>
    <p:sldId id="290" r:id="rId22"/>
    <p:sldId id="289" r:id="rId2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7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viewProps" Target="view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theme" Target="theme/theme1.xml"/><Relationship Id="rId26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8D47B-6017-0C47-B353-42F6C8E0D9C5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FD668-3299-B444-9590-58BC5E43A775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FD668-3299-B444-9590-58BC5E43A775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FD668-3299-B444-9590-58BC5E43A775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07.10.2012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6EF64-FB19-411E-965E-9F52AA4744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CH" smtClean="0"/>
              <a:t>Bild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CH" smtClean="0"/>
              <a:t>Bild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07.10.2012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1FB4EDE-5DAA-3444-8249-4D4485A5730E}" type="datetimeFigureOut">
              <a:rPr lang="de-DE" smtClean="0"/>
              <a:pPr/>
              <a:t>07.10.2012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BCC3790-B1BD-544D-A6DE-B70FE41226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8" r:id="rId1"/>
    <p:sldLayoutId id="2147484599" r:id="rId2"/>
    <p:sldLayoutId id="2147484600" r:id="rId3"/>
    <p:sldLayoutId id="2147484601" r:id="rId4"/>
    <p:sldLayoutId id="2147484602" r:id="rId5"/>
    <p:sldLayoutId id="2147484603" r:id="rId6"/>
    <p:sldLayoutId id="2147484604" r:id="rId7"/>
    <p:sldLayoutId id="2147484605" r:id="rId8"/>
    <p:sldLayoutId id="2147484606" r:id="rId9"/>
    <p:sldLayoutId id="2147484607" r:id="rId10"/>
    <p:sldLayoutId id="2147484608" r:id="rId11"/>
    <p:sldLayoutId id="214748460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d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df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df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df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df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5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3" Type="http://schemas.openxmlformats.org/officeDocument/2006/relationships/package" Target="../embeddings/Microsoft_Word-Dokument1.docx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415925" y="1444625"/>
            <a:ext cx="8042275" cy="758825"/>
          </a:xfrm>
        </p:spPr>
        <p:txBody>
          <a:bodyPr anchor="t">
            <a:noAutofit/>
          </a:bodyPr>
          <a:lstStyle/>
          <a:p>
            <a:pPr algn="l"/>
            <a:r>
              <a:rPr lang="de-DE" sz="4000" dirty="0" smtClean="0">
                <a:solidFill>
                  <a:schemeClr val="accent2"/>
                </a:solidFill>
              </a:rPr>
              <a:t>Wie </a:t>
            </a:r>
            <a:r>
              <a:rPr lang="de-DE" sz="4000" dirty="0" err="1" smtClean="0">
                <a:solidFill>
                  <a:schemeClr val="accent2"/>
                </a:solidFill>
              </a:rPr>
              <a:t>gross</a:t>
            </a:r>
            <a:r>
              <a:rPr lang="de-DE" sz="4000" dirty="0" smtClean="0">
                <a:solidFill>
                  <a:schemeClr val="accent2"/>
                </a:solidFill>
              </a:rPr>
              <a:t> ist ein Wassertropfen?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15925" y="5904932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539038" algn="r"/>
              </a:tabLst>
            </a:pPr>
            <a:r>
              <a:rPr lang="de-DE" dirty="0" smtClean="0"/>
              <a:t>Seeland Gymnasium Biel – Philipp Fässler</a:t>
            </a:r>
            <a:endParaRPr lang="de-DE" dirty="0" smtClean="0"/>
          </a:p>
          <a:p>
            <a:pPr>
              <a:tabLst>
                <a:tab pos="7539038" algn="r"/>
              </a:tabLst>
            </a:pPr>
            <a:r>
              <a:rPr lang="de-DE" dirty="0" err="1" smtClean="0"/>
              <a:t>VSN-Zentralkurs</a:t>
            </a:r>
            <a:r>
              <a:rPr lang="de-DE" dirty="0" smtClean="0"/>
              <a:t> 2012 in Zürich</a:t>
            </a:r>
            <a:endParaRPr lang="de-DE" dirty="0" smtClean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15925" y="2677130"/>
            <a:ext cx="8229600" cy="17504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55563" algn="just" defTabSz="914400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</a:pPr>
            <a:r>
              <a:rPr kumimoji="0" lang="de-DE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Nehmen wir an, Sie hätten für</a:t>
            </a:r>
            <a:r>
              <a:rPr kumimoji="0" lang="de-DE" sz="25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die Beantwortung dieser Frage ein Chemie-Labor und </a:t>
            </a:r>
            <a:r>
              <a:rPr kumimoji="0" lang="de-DE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 Minuten Zeit.</a:t>
            </a:r>
            <a:r>
              <a:rPr lang="de-DE" sz="2500" dirty="0" smtClean="0">
                <a:solidFill>
                  <a:srgbClr val="000000"/>
                </a:solidFill>
              </a:rPr>
              <a:t> </a:t>
            </a:r>
          </a:p>
          <a:p>
            <a:pPr marL="55563" algn="just" defTabSz="914400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</a:pPr>
            <a:endParaRPr lang="de-DE" sz="2500" dirty="0" smtClean="0">
              <a:solidFill>
                <a:srgbClr val="000000"/>
              </a:solidFill>
            </a:endParaRPr>
          </a:p>
          <a:p>
            <a:pPr marL="55563" algn="just" defTabSz="914400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</a:pPr>
            <a:r>
              <a:rPr lang="de-DE" sz="2500" dirty="0" smtClean="0">
                <a:solidFill>
                  <a:srgbClr val="000000"/>
                </a:solidFill>
              </a:rPr>
              <a:t>Wie würde Ihr Plan aussehen?</a:t>
            </a: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6213" marR="0" lvl="0" indent="-176213" algn="just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alz gewinnen 4cd1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9468" t="10352" r="8562" b="29081"/>
              <a:stretch>
                <a:fillRect/>
              </a:stretch>
            </p:blipFill>
          </mc:Choice>
          <mc:Fallback>
            <p:blipFill>
              <a:blip r:embed="rId3"/>
              <a:srcRect l="9468" t="10352" r="8562" b="29081"/>
              <a:stretch>
                <a:fillRect/>
              </a:stretch>
            </p:blipFill>
          </mc:Fallback>
        </mc:AlternateContent>
        <p:spPr>
          <a:xfrm>
            <a:off x="1715977" y="567419"/>
            <a:ext cx="5283051" cy="552406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50863" y="1466952"/>
            <a:ext cx="8042275" cy="1562302"/>
          </a:xfrm>
        </p:spPr>
        <p:txBody>
          <a:bodyPr anchor="t">
            <a:noAutofit/>
          </a:bodyPr>
          <a:lstStyle/>
          <a:p>
            <a:pPr algn="l"/>
            <a:r>
              <a:rPr lang="de-DE" sz="4000" dirty="0" smtClean="0">
                <a:solidFill>
                  <a:schemeClr val="accent2"/>
                </a:solidFill>
              </a:rPr>
              <a:t>Wie viel Gas entsteht aus einer Brausetablette?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50862" y="1444625"/>
            <a:ext cx="8042275" cy="758825"/>
          </a:xfrm>
        </p:spPr>
        <p:txBody>
          <a:bodyPr anchor="t">
            <a:noAutofit/>
          </a:bodyPr>
          <a:lstStyle/>
          <a:p>
            <a:pPr algn="l"/>
            <a:r>
              <a:rPr lang="de-DE" sz="4000" dirty="0" smtClean="0">
                <a:solidFill>
                  <a:schemeClr val="accent2"/>
                </a:solidFill>
              </a:rPr>
              <a:t>Wie </a:t>
            </a:r>
            <a:r>
              <a:rPr lang="de-DE" sz="4000" dirty="0" err="1" smtClean="0">
                <a:solidFill>
                  <a:schemeClr val="accent2"/>
                </a:solidFill>
              </a:rPr>
              <a:t>gross</a:t>
            </a:r>
            <a:r>
              <a:rPr lang="de-DE" sz="4000" dirty="0" smtClean="0">
                <a:solidFill>
                  <a:schemeClr val="accent2"/>
                </a:solidFill>
              </a:rPr>
              <a:t> ist ein Wassertropfen?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50863" y="1475854"/>
            <a:ext cx="8042275" cy="3278411"/>
          </a:xfrm>
        </p:spPr>
        <p:txBody>
          <a:bodyPr anchor="t">
            <a:noAutofit/>
          </a:bodyPr>
          <a:lstStyle/>
          <a:p>
            <a:pPr algn="l"/>
            <a:r>
              <a:rPr lang="de-DE" sz="4000" dirty="0" smtClean="0">
                <a:solidFill>
                  <a:schemeClr val="accent2"/>
                </a:solidFill>
              </a:rPr>
              <a:t>Erfinden Sie eigene Experimente zum Thema „</a:t>
            </a:r>
            <a:r>
              <a:rPr lang="de-DE" sz="4000" dirty="0" err="1" smtClean="0">
                <a:solidFill>
                  <a:schemeClr val="accent2"/>
                </a:solidFill>
              </a:rPr>
              <a:t>Verdunstungsge-schwindigkeit</a:t>
            </a:r>
            <a:r>
              <a:rPr lang="de-DE" sz="4000" dirty="0" smtClean="0">
                <a:solidFill>
                  <a:schemeClr val="accent2"/>
                </a:solidFill>
              </a:rPr>
              <a:t>“ und führen Sie diese zuhause durch. 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851094" y="19184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81341" y="310729"/>
            <a:ext cx="26177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solidFill>
                  <a:srgbClr val="FF0000"/>
                </a:solidFill>
              </a:rPr>
              <a:t>Lehrbuch:</a:t>
            </a:r>
            <a:endParaRPr lang="de-DE" sz="4000" dirty="0">
              <a:solidFill>
                <a:srgbClr val="FF0000"/>
              </a:solidFill>
            </a:endParaRPr>
          </a:p>
        </p:txBody>
      </p:sp>
      <p:pic>
        <p:nvPicPr>
          <p:cNvPr id="6" name="Bild 5" descr="IMG_0369.JPG"/>
          <p:cNvPicPr>
            <a:picLocks noChangeAspect="1"/>
          </p:cNvPicPr>
          <p:nvPr/>
        </p:nvPicPr>
        <p:blipFill>
          <a:blip r:embed="rId2"/>
          <a:srcRect l="10196" t="12214" r="14444" b="7412"/>
          <a:stretch>
            <a:fillRect/>
          </a:stretch>
        </p:blipFill>
        <p:spPr>
          <a:xfrm>
            <a:off x="2035760" y="1179877"/>
            <a:ext cx="6463059" cy="516981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verdunstungsgeschwi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6959" t="5319" r="11771" b="62177"/>
              <a:stretch>
                <a:fillRect/>
              </a:stretch>
            </p:blipFill>
          </mc:Choice>
          <mc:Fallback>
            <p:blipFill>
              <a:blip r:embed="rId3"/>
              <a:srcRect l="6959" t="5319" r="11771" b="62177"/>
              <a:stretch>
                <a:fillRect/>
              </a:stretch>
            </p:blipFill>
          </mc:Fallback>
        </mc:AlternateContent>
        <p:spPr>
          <a:xfrm>
            <a:off x="0" y="639329"/>
            <a:ext cx="9038952" cy="5115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50862" y="1458693"/>
            <a:ext cx="8042275" cy="2042812"/>
          </a:xfrm>
        </p:spPr>
        <p:txBody>
          <a:bodyPr anchor="t">
            <a:noAutofit/>
          </a:bodyPr>
          <a:lstStyle/>
          <a:p>
            <a:pPr algn="l"/>
            <a:r>
              <a:rPr lang="de-DE" sz="4000" dirty="0" smtClean="0">
                <a:solidFill>
                  <a:schemeClr val="accent2"/>
                </a:solidFill>
              </a:rPr>
              <a:t>Stellen Sie 150 mL einer Puffer-Lösung her. Den pH-Wert der Pufferung gebe ich vor.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Pufferlösungen herstellen 2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10026" t="7683" r="7726" b="14701"/>
              <a:stretch>
                <a:fillRect/>
              </a:stretch>
            </p:blipFill>
          </mc:Choice>
          <mc:Fallback>
            <p:blipFill>
              <a:blip r:embed="rId3"/>
              <a:srcRect l="10026" t="7683" r="7726" b="14701"/>
              <a:stretch>
                <a:fillRect/>
              </a:stretch>
            </p:blipFill>
          </mc:Fallback>
        </mc:AlternateContent>
        <p:spPr>
          <a:xfrm>
            <a:off x="2351024" y="310730"/>
            <a:ext cx="4539910" cy="6062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fferlösungen herstellen 2e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6501" r="12465" b="40507"/>
              <a:stretch>
                <a:fillRect/>
              </a:stretch>
            </p:blipFill>
          </mc:Choice>
          <mc:Fallback>
            <p:blipFill>
              <a:blip r:embed="rId3"/>
              <a:srcRect t="6501" r="12465" b="40507"/>
              <a:stretch>
                <a:fillRect/>
              </a:stretch>
            </p:blipFill>
          </mc:Fallback>
        </mc:AlternateContent>
        <p:spPr>
          <a:xfrm>
            <a:off x="1297660" y="743049"/>
            <a:ext cx="6150271" cy="526889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50862" y="1591855"/>
            <a:ext cx="8042275" cy="2609128"/>
          </a:xfrm>
        </p:spPr>
        <p:txBody>
          <a:bodyPr anchor="t">
            <a:noAutofit/>
          </a:bodyPr>
          <a:lstStyle/>
          <a:p>
            <a:pPr algn="l"/>
            <a:r>
              <a:rPr lang="de-DE" sz="4000" dirty="0" smtClean="0">
                <a:solidFill>
                  <a:schemeClr val="accent2"/>
                </a:solidFill>
              </a:rPr>
              <a:t>Weshalb werden die frisch geschnittenen Früchte bei der Fruchtsalat-Zubereitung mit Zitronensaft vermischt?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9275" y="1336134"/>
            <a:ext cx="8056563" cy="1362075"/>
          </a:xfrm>
        </p:spPr>
        <p:txBody>
          <a:bodyPr>
            <a:noAutofit/>
          </a:bodyPr>
          <a:lstStyle/>
          <a:p>
            <a:pPr algn="l"/>
            <a:r>
              <a:rPr lang="de-DE" sz="4400" b="1" dirty="0" smtClean="0">
                <a:solidFill>
                  <a:schemeClr val="accent2"/>
                </a:solidFill>
              </a:rPr>
              <a:t>Offene Fragestellung</a:t>
            </a:r>
            <a:br>
              <a:rPr lang="de-DE" sz="4400" b="1" dirty="0" smtClean="0">
                <a:solidFill>
                  <a:schemeClr val="accent2"/>
                </a:solidFill>
              </a:rPr>
            </a:br>
            <a:r>
              <a:rPr lang="de-DE" sz="4400" b="1" dirty="0" smtClean="0">
                <a:solidFill>
                  <a:schemeClr val="accent2"/>
                </a:solidFill>
              </a:rPr>
              <a:t>im Chemie-Labor</a:t>
            </a:r>
            <a:endParaRPr lang="de-DE" sz="4400" b="1" dirty="0">
              <a:solidFill>
                <a:schemeClr val="accent2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body" idx="1"/>
          </p:nvPr>
        </p:nvSpPr>
        <p:spPr>
          <a:xfrm>
            <a:off x="549275" y="2985911"/>
            <a:ext cx="8056563" cy="1500187"/>
          </a:xfrm>
        </p:spPr>
        <p:txBody>
          <a:bodyPr>
            <a:normAutofit/>
          </a:bodyPr>
          <a:lstStyle/>
          <a:p>
            <a:pPr algn="l"/>
            <a:r>
              <a:rPr lang="de-DE" sz="2400" dirty="0" smtClean="0">
                <a:solidFill>
                  <a:schemeClr val="tx1"/>
                </a:solidFill>
              </a:rPr>
              <a:t>Anregung zu praktischen Arbeiten ohne vollständig ausformulierte Laboranleitung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49275" y="5904932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539038" algn="r"/>
              </a:tabLst>
            </a:pPr>
            <a:r>
              <a:rPr lang="de-DE" dirty="0" smtClean="0"/>
              <a:t>Seeland Gymnasium Biel – Philipp Fässler</a:t>
            </a:r>
            <a:endParaRPr lang="de-DE" dirty="0" smtClean="0"/>
          </a:p>
          <a:p>
            <a:pPr>
              <a:tabLst>
                <a:tab pos="7539038" algn="r"/>
              </a:tabLst>
            </a:pPr>
            <a:r>
              <a:rPr lang="de-DE" dirty="0" err="1" smtClean="0"/>
              <a:t>VSN-Zentralkurs</a:t>
            </a:r>
            <a:r>
              <a:rPr lang="de-DE" dirty="0" smtClean="0"/>
              <a:t> 2012 in </a:t>
            </a:r>
            <a:r>
              <a:rPr lang="de-DE" dirty="0" smtClean="0"/>
              <a:t>Zürich</a:t>
            </a:r>
            <a:endParaRPr lang="de-DE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Labor 24 Naturwissenschaftliche Arbeitsweise 1e1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7795" t="6107" r="8289" b="56070"/>
              <a:stretch>
                <a:fillRect/>
              </a:stretch>
            </p:blipFill>
          </mc:Choice>
          <mc:Fallback>
            <p:blipFill>
              <a:blip r:embed="rId3"/>
              <a:srcRect l="7795" t="6107" r="8289" b="56070"/>
              <a:stretch>
                <a:fillRect/>
              </a:stretch>
            </p:blipFill>
          </mc:Fallback>
        </mc:AlternateContent>
        <p:spPr>
          <a:xfrm>
            <a:off x="1" y="251328"/>
            <a:ext cx="8861756" cy="565238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Macintosh HD:Users:philippfassler:Documents:DSC00028.JPG"/>
          <p:cNvPicPr/>
          <p:nvPr/>
        </p:nvPicPr>
        <p:blipFill>
          <a:blip r:embed="rId2"/>
          <a:srcRect t="12936" b="13262"/>
          <a:stretch>
            <a:fillRect/>
          </a:stretch>
        </p:blipFill>
        <p:spPr bwMode="auto">
          <a:xfrm>
            <a:off x="367906" y="2177405"/>
            <a:ext cx="4003069" cy="2224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ild 3" descr="Macintosh HD:Users:philippfassler:Documents:DSC00029.JPG"/>
          <p:cNvPicPr/>
          <p:nvPr/>
        </p:nvPicPr>
        <p:blipFill>
          <a:blip r:embed="rId3"/>
          <a:srcRect t="9171" r="10977" b="22017"/>
          <a:stretch>
            <a:fillRect/>
          </a:stretch>
        </p:blipFill>
        <p:spPr bwMode="auto">
          <a:xfrm>
            <a:off x="4778915" y="1472027"/>
            <a:ext cx="3303268" cy="207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4" descr="Macintosh HD:Users:philippfassler:Documents:DSC00031.JPG"/>
          <p:cNvPicPr/>
          <p:nvPr/>
        </p:nvPicPr>
        <p:blipFill>
          <a:blip r:embed="rId4"/>
          <a:srcRect t="21172" r="10285" b="45347"/>
          <a:stretch>
            <a:fillRect/>
          </a:stretch>
        </p:blipFill>
        <p:spPr bwMode="auto">
          <a:xfrm>
            <a:off x="923422" y="4641514"/>
            <a:ext cx="3855493" cy="114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 5" descr="Macintosh HD:Users:philippfassler:Documents:DSC00030.JPG"/>
          <p:cNvPicPr/>
          <p:nvPr/>
        </p:nvPicPr>
        <p:blipFill>
          <a:blip r:embed="rId5"/>
          <a:srcRect b="24245"/>
          <a:stretch>
            <a:fillRect/>
          </a:stretch>
        </p:blipFill>
        <p:spPr bwMode="auto">
          <a:xfrm>
            <a:off x="5075811" y="3649821"/>
            <a:ext cx="3710590" cy="2131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47229" y="560847"/>
            <a:ext cx="8042275" cy="139820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 wie </a:t>
            </a:r>
            <a:r>
              <a:rPr kumimoji="0" lang="de-DE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gross</a:t>
            </a:r>
            <a:r>
              <a:rPr kumimoji="0" lang="de-DE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ist nun ein Wassertropfen?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47229" y="5928626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539038" algn="r"/>
              </a:tabLst>
            </a:pPr>
            <a:r>
              <a:rPr lang="de-DE" dirty="0" smtClean="0"/>
              <a:t>Seeland Gymnasium Biel – Philipp Fässler</a:t>
            </a:r>
            <a:endParaRPr lang="de-DE" dirty="0" smtClean="0"/>
          </a:p>
          <a:p>
            <a:pPr>
              <a:tabLst>
                <a:tab pos="7539038" algn="r"/>
              </a:tabLst>
            </a:pPr>
            <a:r>
              <a:rPr lang="de-DE" dirty="0" err="1" smtClean="0"/>
              <a:t>VSN-Zentralkurs</a:t>
            </a:r>
            <a:r>
              <a:rPr lang="de-DE" dirty="0" smtClean="0"/>
              <a:t> 2012 in Zürich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9275" y="1336134"/>
            <a:ext cx="8056563" cy="1362075"/>
          </a:xfrm>
        </p:spPr>
        <p:txBody>
          <a:bodyPr>
            <a:noAutofit/>
          </a:bodyPr>
          <a:lstStyle/>
          <a:p>
            <a:pPr algn="l"/>
            <a:r>
              <a:rPr lang="de-DE" sz="4400" b="1" dirty="0" smtClean="0">
                <a:solidFill>
                  <a:schemeClr val="accent2"/>
                </a:solidFill>
              </a:rPr>
              <a:t>Offene Fragestellung</a:t>
            </a:r>
            <a:br>
              <a:rPr lang="de-DE" sz="4400" b="1" dirty="0" smtClean="0">
                <a:solidFill>
                  <a:schemeClr val="accent2"/>
                </a:solidFill>
              </a:rPr>
            </a:br>
            <a:r>
              <a:rPr lang="de-DE" sz="4400" b="1" dirty="0" smtClean="0">
                <a:solidFill>
                  <a:schemeClr val="accent2"/>
                </a:solidFill>
              </a:rPr>
              <a:t>im Chemie-Labor</a:t>
            </a:r>
            <a:endParaRPr lang="de-DE" sz="4400" b="1" dirty="0">
              <a:solidFill>
                <a:schemeClr val="accent2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body" idx="1"/>
          </p:nvPr>
        </p:nvSpPr>
        <p:spPr>
          <a:xfrm>
            <a:off x="549275" y="2985911"/>
            <a:ext cx="8056563" cy="1500187"/>
          </a:xfrm>
        </p:spPr>
        <p:txBody>
          <a:bodyPr>
            <a:normAutofit/>
          </a:bodyPr>
          <a:lstStyle/>
          <a:p>
            <a:pPr algn="l"/>
            <a:r>
              <a:rPr lang="de-DE" sz="2400" dirty="0" smtClean="0">
                <a:solidFill>
                  <a:schemeClr val="tx1"/>
                </a:solidFill>
              </a:rPr>
              <a:t>Anregung zu praktischen Arbeiten ohne vollständig ausformulierte Laboranleitung</a:t>
            </a: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85800" y="5904932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539038" algn="r"/>
              </a:tabLst>
            </a:pPr>
            <a:r>
              <a:rPr lang="de-DE" dirty="0" smtClean="0"/>
              <a:t>Seeland Gymnasium Biel – Philipp Fässler</a:t>
            </a:r>
            <a:endParaRPr lang="de-DE" dirty="0" smtClean="0"/>
          </a:p>
          <a:p>
            <a:pPr>
              <a:tabLst>
                <a:tab pos="7539038" algn="r"/>
              </a:tabLst>
            </a:pPr>
            <a:r>
              <a:rPr lang="de-DE" dirty="0" err="1" smtClean="0"/>
              <a:t>VSN-Zentralkurs</a:t>
            </a:r>
            <a:r>
              <a:rPr lang="de-DE" dirty="0" smtClean="0"/>
              <a:t> 2012 in Zürich</a:t>
            </a:r>
            <a:endParaRPr lang="de-DE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4000" b="1" dirty="0" smtClean="0">
                <a:solidFill>
                  <a:schemeClr val="accent2"/>
                </a:solidFill>
              </a:rPr>
              <a:t>Motivation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9275" y="2265263"/>
            <a:ext cx="8229600" cy="1381837"/>
          </a:xfrm>
        </p:spPr>
        <p:txBody>
          <a:bodyPr wrap="square">
            <a:noAutofit/>
          </a:bodyPr>
          <a:lstStyle/>
          <a:p>
            <a:pPr marL="512763" lvl="1" indent="-176213" algn="just">
              <a:buClr>
                <a:schemeClr val="accent1">
                  <a:lumMod val="60000"/>
                  <a:lumOff val="40000"/>
                </a:schemeClr>
              </a:buClr>
            </a:pPr>
            <a:r>
              <a:rPr lang="de-DE" sz="2500" dirty="0" smtClean="0"/>
              <a:t> Mitdenken –</a:t>
            </a:r>
          </a:p>
          <a:p>
            <a:pPr marL="512763" lvl="1" indent="-176213" algn="just">
              <a:buClr>
                <a:schemeClr val="accent1">
                  <a:lumMod val="60000"/>
                  <a:lumOff val="40000"/>
                </a:schemeClr>
              </a:buClr>
              <a:buNone/>
            </a:pPr>
            <a:r>
              <a:rPr lang="de-DE" sz="2500" dirty="0" smtClean="0"/>
              <a:t>   schon vor und während der praktischen Arbeit.</a:t>
            </a:r>
          </a:p>
          <a:p>
            <a:pPr marL="512763" lvl="1" indent="-176213" algn="just">
              <a:buClr>
                <a:schemeClr val="accent1">
                  <a:lumMod val="60000"/>
                  <a:lumOff val="40000"/>
                </a:schemeClr>
              </a:buClr>
            </a:pPr>
            <a:endParaRPr lang="de-DE" sz="2500" dirty="0" smtClean="0"/>
          </a:p>
          <a:p>
            <a:pPr marL="176213" indent="-176213" algn="just"/>
            <a:endParaRPr lang="de-DE" sz="2500" dirty="0" smtClean="0"/>
          </a:p>
          <a:p>
            <a:pPr>
              <a:buNone/>
            </a:pPr>
            <a:endParaRPr lang="de-DE" sz="2500" dirty="0" smtClean="0"/>
          </a:p>
          <a:p>
            <a:pPr>
              <a:buNone/>
            </a:pPr>
            <a:endParaRPr lang="de-DE" sz="2500" b="1" dirty="0" smtClean="0"/>
          </a:p>
          <a:p>
            <a:pPr>
              <a:buNone/>
            </a:pPr>
            <a:endParaRPr lang="de-DE" sz="2500" b="1" dirty="0" smtClean="0"/>
          </a:p>
          <a:p>
            <a:pPr>
              <a:buNone/>
            </a:pPr>
            <a:endParaRPr lang="de-DE" sz="2500" b="1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549275" y="3647100"/>
            <a:ext cx="8229600" cy="13296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512763" marR="0" lvl="1" indent="-176213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lang="de-DE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Selbständig –</a:t>
            </a:r>
          </a:p>
          <a:p>
            <a:pPr marL="512763" marR="0" lvl="1" indent="-176213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tabLst/>
              <a:defRPr/>
            </a:pPr>
            <a:r>
              <a:rPr lang="de-DE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eigene Ideen formulieren und umsetzen.</a:t>
            </a:r>
          </a:p>
          <a:p>
            <a:pPr marL="512763" marR="0" lvl="1" indent="-176213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tabLst/>
              <a:defRPr/>
            </a:pPr>
            <a:r>
              <a:rPr lang="de-DE" sz="25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6213" marR="0" lvl="0" indent="-176213" algn="just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539397" y="32777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4000" b="1" dirty="0" smtClean="0">
                <a:solidFill>
                  <a:schemeClr val="accent2"/>
                </a:solidFill>
              </a:rPr>
              <a:t>Bemerkungen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9275" y="2265263"/>
            <a:ext cx="8229600" cy="720767"/>
          </a:xfrm>
        </p:spPr>
        <p:txBody>
          <a:bodyPr>
            <a:normAutofit/>
          </a:bodyPr>
          <a:lstStyle/>
          <a:p>
            <a:pPr marL="512763" lvl="1" indent="-176213" algn="just">
              <a:buClr>
                <a:schemeClr val="accent1">
                  <a:lumMod val="60000"/>
                  <a:lumOff val="40000"/>
                </a:schemeClr>
              </a:buClr>
            </a:pPr>
            <a:r>
              <a:rPr lang="de-DE" sz="2500" dirty="0" smtClean="0"/>
              <a:t> Klare Aufforderung, eigene Ideen zu verfolgen.</a:t>
            </a:r>
          </a:p>
          <a:p>
            <a:pPr marL="176213" indent="-176213" algn="just"/>
            <a:endParaRPr lang="de-DE" sz="2500" dirty="0" smtClean="0"/>
          </a:p>
          <a:p>
            <a:pPr>
              <a:buNone/>
            </a:pPr>
            <a:endParaRPr lang="de-DE" sz="2500" dirty="0" smtClean="0"/>
          </a:p>
          <a:p>
            <a:pPr>
              <a:buNone/>
            </a:pPr>
            <a:endParaRPr lang="de-DE" sz="2500" b="1" dirty="0" smtClean="0"/>
          </a:p>
          <a:p>
            <a:pPr>
              <a:buNone/>
            </a:pPr>
            <a:endParaRPr lang="de-DE" sz="2500" b="1" dirty="0" smtClean="0"/>
          </a:p>
          <a:p>
            <a:pPr>
              <a:buNone/>
            </a:pPr>
            <a:endParaRPr lang="de-DE" sz="2500" b="1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549275" y="3409830"/>
            <a:ext cx="8229600" cy="791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2763" marR="0" lvl="1" indent="-176213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lang="de-DE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Bewusst zurückhalten, abseits stehen.</a:t>
            </a: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6213" marR="0" lvl="0" indent="-176213" algn="just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549275" y="4561366"/>
            <a:ext cx="8229600" cy="72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2763" marR="0" lvl="1" indent="-176213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tabLst/>
              <a:defRPr/>
            </a:pPr>
            <a:r>
              <a:rPr kumimoji="0" lang="de-DE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Nicht</a:t>
            </a:r>
            <a:r>
              <a:rPr kumimoji="0" lang="de-DE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scheitern lassen</a:t>
            </a:r>
            <a:r>
              <a:rPr lang="de-DE" sz="2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6213" marR="0" lvl="0" indent="-176213" algn="just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4000" b="1" dirty="0" smtClean="0">
                <a:solidFill>
                  <a:schemeClr val="accent2"/>
                </a:solidFill>
              </a:rPr>
              <a:t>Acht Beispiele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9275" y="2265263"/>
            <a:ext cx="8229600" cy="720767"/>
          </a:xfrm>
        </p:spPr>
        <p:txBody>
          <a:bodyPr>
            <a:normAutofit/>
          </a:bodyPr>
          <a:lstStyle/>
          <a:p>
            <a:pPr marL="176213" indent="-176213" algn="just">
              <a:buNone/>
            </a:pPr>
            <a:endParaRPr lang="de-DE" sz="2500" dirty="0" smtClean="0"/>
          </a:p>
          <a:p>
            <a:pPr>
              <a:buNone/>
            </a:pPr>
            <a:endParaRPr lang="de-DE" sz="2500" dirty="0" smtClean="0"/>
          </a:p>
          <a:p>
            <a:pPr>
              <a:buNone/>
            </a:pPr>
            <a:endParaRPr lang="de-DE" sz="2500" b="1" dirty="0" smtClean="0"/>
          </a:p>
          <a:p>
            <a:pPr>
              <a:buNone/>
            </a:pPr>
            <a:endParaRPr lang="de-DE" sz="2500" b="1" dirty="0" smtClean="0"/>
          </a:p>
          <a:p>
            <a:pPr>
              <a:buNone/>
            </a:pPr>
            <a:endParaRPr lang="de-DE" sz="2500" b="1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549275" y="3052931"/>
            <a:ext cx="8229600" cy="791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6213" marR="0" lvl="0" indent="-176213" algn="just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549275" y="3840599"/>
            <a:ext cx="8229600" cy="72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6213" marR="0" lvl="0" indent="-176213" algn="just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9250" marR="0" lvl="0" indent="-34925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50862" y="1466952"/>
            <a:ext cx="8042275" cy="1562302"/>
          </a:xfrm>
        </p:spPr>
        <p:txBody>
          <a:bodyPr anchor="t">
            <a:noAutofit/>
          </a:bodyPr>
          <a:lstStyle/>
          <a:p>
            <a:pPr algn="l"/>
            <a:r>
              <a:rPr lang="de-DE" sz="4000" dirty="0" smtClean="0">
                <a:solidFill>
                  <a:schemeClr val="accent2"/>
                </a:solidFill>
              </a:rPr>
              <a:t>Bestimmen Sie im Labor die Dichte von Wasser und Ethanol.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851094" y="19184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2384634" y="381000"/>
          <a:ext cx="6096000" cy="6096000"/>
        </p:xfrm>
        <a:graphic>
          <a:graphicData uri="http://schemas.openxmlformats.org/presentationml/2006/ole">
            <p:oleObj spid="_x0000_s32770" name="Dokument" r:id="rId3" imgW="6096000" imgH="6096000" progId="Word.Document.12">
              <p:embed/>
            </p:oleObj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381341" y="1210530"/>
            <a:ext cx="16544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solidFill>
                  <a:srgbClr val="FF0000"/>
                </a:solidFill>
              </a:rPr>
              <a:t>früher</a:t>
            </a:r>
            <a:endParaRPr lang="de-DE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550862" y="1466952"/>
            <a:ext cx="8042275" cy="1562302"/>
          </a:xfrm>
        </p:spPr>
        <p:txBody>
          <a:bodyPr anchor="t">
            <a:noAutofit/>
          </a:bodyPr>
          <a:lstStyle/>
          <a:p>
            <a:pPr algn="l"/>
            <a:r>
              <a:rPr lang="de-DE" sz="4000" dirty="0" smtClean="0">
                <a:solidFill>
                  <a:schemeClr val="accent2"/>
                </a:solidFill>
              </a:rPr>
              <a:t>Untersuchen Sie im Labor die </a:t>
            </a:r>
            <a:r>
              <a:rPr lang="de-DE" sz="4000" dirty="0" smtClean="0">
                <a:solidFill>
                  <a:schemeClr val="accent2"/>
                </a:solidFill>
              </a:rPr>
              <a:t>Dichte von</a:t>
            </a:r>
            <a:r>
              <a:rPr lang="de-DE" sz="4000" dirty="0" smtClean="0">
                <a:solidFill>
                  <a:schemeClr val="accent2"/>
                </a:solidFill>
              </a:rPr>
              <a:t> Salzwasser.</a:t>
            </a:r>
            <a:endParaRPr lang="de-DE" sz="4000" dirty="0">
              <a:solidFill>
                <a:schemeClr val="accent2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/>
          <p:cNvSpPr txBox="1">
            <a:spLocks/>
          </p:cNvSpPr>
          <p:nvPr/>
        </p:nvSpPr>
        <p:spPr>
          <a:xfrm>
            <a:off x="4572000" y="4200983"/>
            <a:ext cx="8229600" cy="1655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550862" y="1450111"/>
            <a:ext cx="8042276" cy="142437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 defTabSz="914400">
              <a:spcBef>
                <a:spcPct val="0"/>
              </a:spcBef>
            </a:pPr>
            <a:r>
              <a:rPr lang="de-DE" sz="4000" dirty="0" smtClean="0">
                <a:solidFill>
                  <a:schemeClr val="accent2"/>
                </a:solidFill>
              </a:rPr>
              <a:t>Gewinnen Sie aus einem Salz/Sand-Gemisch reines Salz.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ephyros">
  <a:themeElements>
    <a:clrScheme name="Hyperion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Zephyros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Zephyros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Zephyros.thmx</Template>
  <TotalTime>0</TotalTime>
  <Words>279</Words>
  <Application>Microsoft Macintosh PowerPoint</Application>
  <PresentationFormat>Bildschirmpräsentation (4:3)</PresentationFormat>
  <Paragraphs>110</Paragraphs>
  <Slides>22</Slides>
  <Notes>2</Notes>
  <HiddenSlides>0</HiddenSlides>
  <MMClips>0</MMClips>
  <ScaleCrop>false</ScaleCrop>
  <HeadingPairs>
    <vt:vector size="6" baseType="variant">
      <vt:variant>
        <vt:lpstr>Entwurfsvorlage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4" baseType="lpstr">
      <vt:lpstr>Zephyros</vt:lpstr>
      <vt:lpstr>Microsoft Word-Dokument</vt:lpstr>
      <vt:lpstr>Wie gross ist ein Wassertropfen?</vt:lpstr>
      <vt:lpstr>Offene Fragestellung im Chemie-Labor</vt:lpstr>
      <vt:lpstr>Motivation</vt:lpstr>
      <vt:lpstr>Bemerkungen</vt:lpstr>
      <vt:lpstr>Acht Beispiele</vt:lpstr>
      <vt:lpstr>Bestimmen Sie im Labor die Dichte von Wasser und Ethanol.</vt:lpstr>
      <vt:lpstr>Folie 7</vt:lpstr>
      <vt:lpstr>Untersuchen Sie im Labor die Dichte von Salzwasser.</vt:lpstr>
      <vt:lpstr>Folie 9</vt:lpstr>
      <vt:lpstr>Folie 10</vt:lpstr>
      <vt:lpstr>Wie viel Gas entsteht aus einer Brausetablette?</vt:lpstr>
      <vt:lpstr>Wie gross ist ein Wassertropfen?</vt:lpstr>
      <vt:lpstr>Erfinden Sie eigene Experimente zum Thema „Verdunstungsge-schwindigkeit“ und führen Sie diese zuhause durch. </vt:lpstr>
      <vt:lpstr>Folie 14</vt:lpstr>
      <vt:lpstr>Folie 15</vt:lpstr>
      <vt:lpstr>Stellen Sie 150 mL einer Puffer-Lösung her. Den pH-Wert der Pufferung gebe ich vor.</vt:lpstr>
      <vt:lpstr>Folie 17</vt:lpstr>
      <vt:lpstr>Folie 18</vt:lpstr>
      <vt:lpstr>Weshalb werden die frisch geschnittenen Früchte bei der Fruchtsalat-Zubereitung mit Zitronensaft vermischt?</vt:lpstr>
      <vt:lpstr>Folie 20</vt:lpstr>
      <vt:lpstr>Folie 21</vt:lpstr>
      <vt:lpstr>Offene Fragestellung im Chemie-Labor</vt:lpstr>
    </vt:vector>
  </TitlesOfParts>
  <Company>Seeland Gymnasium Biel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Offene Fragestellung im Chemie-Labor</dc:title>
  <dc:creator>Philipp Fässler</dc:creator>
  <cp:lastModifiedBy>Philipp Fässler</cp:lastModifiedBy>
  <cp:revision>26</cp:revision>
  <dcterms:created xsi:type="dcterms:W3CDTF">2012-10-07T11:33:33Z</dcterms:created>
  <dcterms:modified xsi:type="dcterms:W3CDTF">2012-10-07T12:55:09Z</dcterms:modified>
</cp:coreProperties>
</file>